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3" r:id="rId2"/>
    <p:sldId id="292" r:id="rId3"/>
    <p:sldId id="294" r:id="rId4"/>
    <p:sldId id="295" r:id="rId5"/>
    <p:sldId id="296" r:id="rId6"/>
    <p:sldId id="300" r:id="rId7"/>
    <p:sldId id="299" r:id="rId8"/>
    <p:sldId id="298" r:id="rId9"/>
    <p:sldId id="297" r:id="rId10"/>
    <p:sldId id="301" r:id="rId11"/>
    <p:sldId id="304" r:id="rId12"/>
    <p:sldId id="303" r:id="rId13"/>
    <p:sldId id="302" r:id="rId14"/>
    <p:sldId id="305" r:id="rId15"/>
    <p:sldId id="306" r:id="rId16"/>
    <p:sldId id="307" r:id="rId17"/>
    <p:sldId id="30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nad Stevanovic" userId="908f288c-09b5-400d-a399-5eea42966e8f" providerId="ADAL" clId="{5DA7469D-39A2-4256-AE10-964FB9389213}"/>
    <pc:docChg chg="delSld">
      <pc:chgData name="Nenad Stevanovic" userId="908f288c-09b5-400d-a399-5eea42966e8f" providerId="ADAL" clId="{5DA7469D-39A2-4256-AE10-964FB9389213}" dt="2020-04-10T05:46:42.723" v="7" actId="2696"/>
      <pc:docMkLst>
        <pc:docMk/>
      </pc:docMkLst>
      <pc:sldChg chg="del">
        <pc:chgData name="Nenad Stevanovic" userId="908f288c-09b5-400d-a399-5eea42966e8f" providerId="ADAL" clId="{5DA7469D-39A2-4256-AE10-964FB9389213}" dt="2020-04-10T05:46:42.723" v="7" actId="2696"/>
        <pc:sldMkLst>
          <pc:docMk/>
          <pc:sldMk cId="1070471510" sldId="283"/>
        </pc:sldMkLst>
      </pc:sldChg>
      <pc:sldChg chg="del">
        <pc:chgData name="Nenad Stevanovic" userId="908f288c-09b5-400d-a399-5eea42966e8f" providerId="ADAL" clId="{5DA7469D-39A2-4256-AE10-964FB9389213}" dt="2020-04-10T05:46:42.374" v="4" actId="2696"/>
        <pc:sldMkLst>
          <pc:docMk/>
          <pc:sldMk cId="1246351126" sldId="285"/>
        </pc:sldMkLst>
      </pc:sldChg>
      <pc:sldChg chg="del">
        <pc:chgData name="Nenad Stevanovic" userId="908f288c-09b5-400d-a399-5eea42966e8f" providerId="ADAL" clId="{5DA7469D-39A2-4256-AE10-964FB9389213}" dt="2020-04-10T05:46:42.488" v="5" actId="2696"/>
        <pc:sldMkLst>
          <pc:docMk/>
          <pc:sldMk cId="1845178518" sldId="286"/>
        </pc:sldMkLst>
      </pc:sldChg>
      <pc:sldChg chg="del">
        <pc:chgData name="Nenad Stevanovic" userId="908f288c-09b5-400d-a399-5eea42966e8f" providerId="ADAL" clId="{5DA7469D-39A2-4256-AE10-964FB9389213}" dt="2020-04-10T05:46:42.720" v="6" actId="2696"/>
        <pc:sldMkLst>
          <pc:docMk/>
          <pc:sldMk cId="994354779" sldId="287"/>
        </pc:sldMkLst>
      </pc:sldChg>
      <pc:sldChg chg="del">
        <pc:chgData name="Nenad Stevanovic" userId="908f288c-09b5-400d-a399-5eea42966e8f" providerId="ADAL" clId="{5DA7469D-39A2-4256-AE10-964FB9389213}" dt="2020-04-10T05:46:42.217" v="3" actId="2696"/>
        <pc:sldMkLst>
          <pc:docMk/>
          <pc:sldMk cId="790109782" sldId="288"/>
        </pc:sldMkLst>
      </pc:sldChg>
      <pc:sldChg chg="del">
        <pc:chgData name="Nenad Stevanovic" userId="908f288c-09b5-400d-a399-5eea42966e8f" providerId="ADAL" clId="{5DA7469D-39A2-4256-AE10-964FB9389213}" dt="2020-04-10T05:46:42.211" v="1" actId="2696"/>
        <pc:sldMkLst>
          <pc:docMk/>
          <pc:sldMk cId="3791619450" sldId="289"/>
        </pc:sldMkLst>
      </pc:sldChg>
      <pc:sldChg chg="del">
        <pc:chgData name="Nenad Stevanovic" userId="908f288c-09b5-400d-a399-5eea42966e8f" providerId="ADAL" clId="{5DA7469D-39A2-4256-AE10-964FB9389213}" dt="2020-04-10T05:46:42.214" v="2" actId="2696"/>
        <pc:sldMkLst>
          <pc:docMk/>
          <pc:sldMk cId="3438227527" sldId="290"/>
        </pc:sldMkLst>
      </pc:sldChg>
      <pc:sldChg chg="del">
        <pc:chgData name="Nenad Stevanovic" userId="908f288c-09b5-400d-a399-5eea42966e8f" providerId="ADAL" clId="{5DA7469D-39A2-4256-AE10-964FB9389213}" dt="2020-04-10T05:46:42.060" v="0" actId="2696"/>
        <pc:sldMkLst>
          <pc:docMk/>
          <pc:sldMk cId="2083434952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0A68F-7805-4240-B1F0-372B64D1B6B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9A5E1-7A4E-4621-9B82-B77B207C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8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4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6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28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7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5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9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2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0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8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4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4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1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4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A73D8A-9B29-424B-B47D-27472F2BDEC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68BB61-4126-461A-9896-7A805675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0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B706-313E-4693-A81C-2E3EFE9E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Ravnomerno</a:t>
            </a:r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sr-Latn-RS" b="1" dirty="0">
                <a:solidFill>
                  <a:srgbClr val="FF0000"/>
                </a:solidFill>
                <a:latin typeface="Algerian" panose="04020705040A02060702" pitchFamily="82" charset="0"/>
              </a:rPr>
              <a:t>promenljivo </a:t>
            </a:r>
            <a:r>
              <a:rPr lang="en-US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kru</a:t>
            </a:r>
            <a:r>
              <a:rPr lang="sr-Latn-RS" b="1" dirty="0">
                <a:solidFill>
                  <a:srgbClr val="FF0000"/>
                </a:solidFill>
                <a:latin typeface="Algerian" panose="04020705040A02060702" pitchFamily="82" charset="0"/>
              </a:rPr>
              <a:t>žno kretanje materijalne tačke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875FFB-16B0-43BF-A3EB-9A22FC2693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73234" y="3592286"/>
            <a:ext cx="4207721" cy="3366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3CC8EE-CB7F-4558-AA97-4161758E6E43}"/>
              </a:ext>
            </a:extLst>
          </p:cNvPr>
          <p:cNvSpPr txBox="1"/>
          <p:nvPr/>
        </p:nvSpPr>
        <p:spPr>
          <a:xfrm>
            <a:off x="913774" y="2118454"/>
            <a:ext cx="1036445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RS" sz="2800" b="1" dirty="0"/>
              <a:t>Ravnomerno promenljivo kružno kretanje materijalne tačke </a:t>
            </a:r>
            <a:r>
              <a:rPr lang="sr-Latn-RS" sz="2800" dirty="0"/>
              <a:t>– kretanje materijalne tačke po kružnici brzinom čiji se intenzitet ravnomerno menja.</a:t>
            </a:r>
          </a:p>
          <a:p>
            <a:r>
              <a:rPr lang="sr-Latn-RS" sz="2800" b="1" dirty="0">
                <a:solidFill>
                  <a:schemeClr val="tx2"/>
                </a:solidFill>
              </a:rPr>
              <a:t>Napomena</a:t>
            </a:r>
            <a:r>
              <a:rPr lang="sr-Latn-RS" sz="2400" b="1" dirty="0">
                <a:solidFill>
                  <a:schemeClr val="tx2"/>
                </a:solidFill>
              </a:rPr>
              <a:t>:</a:t>
            </a:r>
          </a:p>
          <a:p>
            <a:r>
              <a:rPr lang="sr-Latn-RS" sz="2800" dirty="0"/>
              <a:t>Kod ravnomernog promenljivog kružnog kretanja</a:t>
            </a:r>
          </a:p>
          <a:p>
            <a:r>
              <a:rPr lang="sr-Latn-RS" sz="2800" dirty="0"/>
              <a:t>postoji tangencijalno i normalno ubrzanje, pri čemu</a:t>
            </a:r>
          </a:p>
          <a:p>
            <a:r>
              <a:rPr lang="sr-Latn-RS" sz="2800" dirty="0"/>
              <a:t>je intenzitet tangencijalnog ubrzanja konstantan, a </a:t>
            </a:r>
          </a:p>
          <a:p>
            <a:r>
              <a:rPr lang="sr-Latn-RS" sz="2800" dirty="0"/>
              <a:t>intenzitet normalnog ubrzanja nije konstantan.</a:t>
            </a:r>
          </a:p>
          <a:p>
            <a:r>
              <a:rPr lang="sr-Latn-RS" sz="2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5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356603-2681-4A8F-9EC4-F53FAB5B5F7F}"/>
                  </a:ext>
                </a:extLst>
              </p:cNvPr>
              <p:cNvSpPr/>
              <p:nvPr/>
            </p:nvSpPr>
            <p:spPr>
              <a:xfrm>
                <a:off x="913775" y="1047273"/>
                <a:ext cx="10364450" cy="5273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Srednja ugaona brzina </a:t>
                </a:r>
                <a:r>
                  <a:rPr lang="sr-Latn-RS" sz="2800" dirty="0"/>
                  <a:t>– jednaka je količniku opisanog ugla i vremenskog intervala u kom je taj ugao opisan.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sr-Latn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𝒔𝒓</m:t>
                        </m:r>
                      </m:sub>
                    </m:sSub>
                    <m:r>
                      <a:rPr lang="sr-Latn-R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num>
                      <m:den>
                        <m:r>
                          <a:rPr lang="sr-Latn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sr-Latn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sr-Latn-RS" sz="2800" b="1" dirty="0"/>
                  <a:t>.</a:t>
                </a:r>
              </a:p>
              <a:p>
                <a:r>
                  <a:rPr lang="sr-Latn-RS" sz="2400" b="1" dirty="0">
                    <a:solidFill>
                      <a:schemeClr val="tx2"/>
                    </a:solidFill>
                  </a:rPr>
                  <a:t>Napomena:</a:t>
                </a:r>
              </a:p>
              <a:p>
                <a:r>
                  <a:rPr lang="sr-Latn-RS" sz="2400" dirty="0"/>
                  <a:t>Da bi rotacija tela bila potpuno definisana nije dovoljno poznavati samo srednju ugaonu brzinu, već je potrebno poznavati trenutnu ugaonu brzinu u svakom trenutku rotacije tela.</a:t>
                </a:r>
                <a:endParaRPr lang="sr-Latn-RS" sz="2800" dirty="0"/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Trenutna ugaona brzina </a:t>
                </a:r>
                <a:r>
                  <a:rPr lang="sr-Latn-RS" sz="2800" dirty="0"/>
                  <a:t>– količnik ugaonog pomeraja i beskonacno malog vremenskog intervala u kome je taj ugaoni pomeraj napravljen.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sr-Latn-R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acc>
                      <m:r>
                        <a:rPr lang="sr-Latn-R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sr-Latn-RS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sr-Latn-R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sr-Latn-RS" sz="2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sr-Latn-R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sr-Latn-R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sr-Latn-R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sr-Latn-RS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acc>
                                <m:accPr>
                                  <m:chr m:val="⃗"/>
                                  <m:ctrlPr>
                                    <a:rPr lang="sr-Latn-R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R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sr-Latn-R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sr-Latn-R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sr-Latn-RS" sz="28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356603-2681-4A8F-9EC4-F53FAB5B5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5" y="1047273"/>
                <a:ext cx="10364450" cy="5273816"/>
              </a:xfrm>
              <a:prstGeom prst="rect">
                <a:avLst/>
              </a:prstGeom>
              <a:blipFill>
                <a:blip r:embed="rId2"/>
                <a:stretch>
                  <a:fillRect l="-1059" t="-1272" r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799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E15021-EA45-4D42-B31F-51D21D1A3556}"/>
                  </a:ext>
                </a:extLst>
              </p:cNvPr>
              <p:cNvSpPr txBox="1"/>
              <p:nvPr/>
            </p:nvSpPr>
            <p:spPr>
              <a:xfrm>
                <a:off x="913774" y="916070"/>
                <a:ext cx="10364451" cy="4590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 Intenzitet</a:t>
                </a:r>
                <a:r>
                  <a:rPr lang="sr-Latn-RS" sz="2800" dirty="0"/>
                  <a:t> trenutne ugaone brzine jednak je srednjoj ugaonoj brzini u beskonačno malom vremenskom intervalu, a </a:t>
                </a:r>
                <a:r>
                  <a:rPr lang="sr-Latn-RS" sz="2800" b="1" dirty="0"/>
                  <a:t>pravac</a:t>
                </a:r>
                <a:r>
                  <a:rPr lang="sr-Latn-RS" sz="2800" dirty="0"/>
                  <a:t> i </a:t>
                </a:r>
                <a:r>
                  <a:rPr lang="sr-Latn-RS" sz="2800" b="1" dirty="0"/>
                  <a:t>smer</a:t>
                </a:r>
                <a:r>
                  <a:rPr lang="sr-Latn-RS" sz="2800" dirty="0"/>
                  <a:t> vektora trenutne ugaone brzine poklapaju se sa pravcem i smerom ugaonog pomeraja.</a:t>
                </a:r>
              </a:p>
              <a:p>
                <a:r>
                  <a:rPr lang="sr-Latn-RS" sz="2800" b="1" dirty="0"/>
                  <a:t>Jedinica</a:t>
                </a:r>
                <a:r>
                  <a:rPr lang="sr-Latn-RS" sz="2800" dirty="0"/>
                  <a:t> za ugaonu brzinu jeste radijan u sekundi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800" i="1" dirty="0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sr-Latn-R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sr-Latn-R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r-Latn-RS" sz="2800" dirty="0"/>
              </a:p>
              <a:p>
                <a:endParaRPr lang="sr-Latn-RS" sz="2800" dirty="0"/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Ravnomerno rotaciono kretanje </a:t>
                </a:r>
                <a:r>
                  <a:rPr lang="sr-Latn-RS" sz="2800" dirty="0"/>
                  <a:t>– tokom rotacije krutog tela trenutna ugaona brzina ima konstantnu vrednost.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Promenljivo rotaciono kretanje </a:t>
                </a:r>
                <a:r>
                  <a:rPr lang="sr-Latn-RS" sz="2800" dirty="0"/>
                  <a:t>– tokom rotacije krutog tela vrednost trenutne ugaone brzine se menja.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E15021-EA45-4D42-B31F-51D21D1A3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4" y="916070"/>
                <a:ext cx="10364451" cy="4590872"/>
              </a:xfrm>
              <a:prstGeom prst="rect">
                <a:avLst/>
              </a:prstGeom>
              <a:blipFill>
                <a:blip r:embed="rId2"/>
                <a:stretch>
                  <a:fillRect l="-1235" t="-1328" r="-1118" b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35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B9B400-1C00-4ACA-9F73-58EC06CDFB71}"/>
                  </a:ext>
                </a:extLst>
              </p:cNvPr>
              <p:cNvSpPr/>
              <p:nvPr/>
            </p:nvSpPr>
            <p:spPr>
              <a:xfrm>
                <a:off x="913774" y="866488"/>
                <a:ext cx="10364451" cy="5685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Srednje ugaono ubrzanje</a:t>
                </a:r>
                <a:r>
                  <a:rPr lang="sr-Latn-RS" sz="2800" dirty="0"/>
                  <a:t> – jednako je količniku promene ugaone brzine i vremenskog intervala u kom je ta promena nastala.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</m:acc>
                        </m:e>
                        <m:sub>
                          <m:r>
                            <a:rPr lang="sr-Latn-RS" sz="2800" b="1" i="1" smtClean="0">
                              <a:latin typeface="Cambria Math" panose="02040503050406030204" pitchFamily="18" charset="0"/>
                            </a:rPr>
                            <m:t>𝒔𝒓</m:t>
                          </m:r>
                        </m:sub>
                      </m:sSub>
                      <m:r>
                        <a:rPr lang="sr-Latn-RS" sz="2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R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sr-Latn-R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R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sr-Latn-R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sr-Latn-R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sr-Latn-R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sr-Latn-RS" sz="2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sr-Latn-R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R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</m:acc>
                        </m:num>
                        <m:den>
                          <m:r>
                            <a:rPr lang="sr-Latn-R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r-Latn-R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sr-Latn-RS" sz="28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sr-Latn-RS" sz="2600" dirty="0"/>
                  <a:t>Ako se ugaona brzina povećava, ugaono ubrzanje i ugaona brzina imaju isti smer.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sr-Latn-RS" sz="2600" dirty="0"/>
                  <a:t>Ako se ugaona brzina smanjuje, ugaono ubrzanje ima suprotan smer u odnosu na ugaonu brzinu.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 Trenutno ugaono ubrzanje </a:t>
                </a:r>
                <a:r>
                  <a:rPr lang="sr-Latn-RS" sz="2800" dirty="0"/>
                  <a:t>–</a:t>
                </a:r>
                <a:r>
                  <a:rPr lang="sr-Latn-RS" sz="2800" b="1" dirty="0"/>
                  <a:t> </a:t>
                </a:r>
                <a:r>
                  <a:rPr lang="sr-Latn-RS" sz="2800" dirty="0"/>
                  <a:t>jednako je srednjem ugaonom ubrzanju u beskonačno malom vremenskom intervalu.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sr-Latn-R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sr-Latn-RS" sz="2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r-Latn-R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r-Latn-RS" sz="28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r-Latn-RS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sr-Latn-R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sr-Latn-R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sr-Latn-R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sr-Latn-R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R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acc>
                              <m:accPr>
                                <m:chr m:val="⃗"/>
                                <m:ctrlPr>
                                  <a:rPr lang="sr-Latn-RS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RS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</m:acc>
                          </m:num>
                          <m:den>
                            <m:r>
                              <a:rPr lang="sr-Latn-R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sr-Latn-R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</m:e>
                    </m:func>
                  </m:oMath>
                </a14:m>
                <a:r>
                  <a:rPr lang="sr-Latn-RS" sz="2800" dirty="0"/>
                  <a:t>.</a:t>
                </a:r>
              </a:p>
              <a:p>
                <a:r>
                  <a:rPr lang="sr-Latn-RS" sz="2800" b="1" dirty="0"/>
                  <a:t>Jedinica</a:t>
                </a:r>
                <a:r>
                  <a:rPr lang="sr-Latn-RS" sz="2800" dirty="0"/>
                  <a:t> za ugaono ubrzanje jeste radijan u sekundi na kvadrat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sr-Latn-RS" sz="2800" b="0" i="0" dirty="0" smtClean="0">
                            <a:latin typeface="Cambria Math" panose="02040503050406030204" pitchFamily="18" charset="0"/>
                          </a:rPr>
                          <m:t>rad</m:t>
                        </m:r>
                      </m:num>
                      <m:den>
                        <m:sSup>
                          <m:sSupPr>
                            <m:ctrlPr>
                              <a:rPr lang="pl-PL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28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sr-Latn-R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sr-Latn-R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B9B400-1C00-4ACA-9F73-58EC06CDF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4" y="866488"/>
                <a:ext cx="10364451" cy="5685852"/>
              </a:xfrm>
              <a:prstGeom prst="rect">
                <a:avLst/>
              </a:prstGeom>
              <a:blipFill>
                <a:blip r:embed="rId2"/>
                <a:stretch>
                  <a:fillRect l="-1235" t="-1072" r="-706" b="-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950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884B56-8DBE-44F9-8E0F-65528EF066BC}"/>
                  </a:ext>
                </a:extLst>
              </p:cNvPr>
              <p:cNvSpPr txBox="1"/>
              <p:nvPr/>
            </p:nvSpPr>
            <p:spPr>
              <a:xfrm>
                <a:off x="913774" y="237268"/>
                <a:ext cx="10364451" cy="8556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 Veza između linijske i ugaone brzine</a:t>
                </a:r>
                <a:r>
                  <a:rPr lang="sr-Latn-RS" sz="2800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sr-Latn-R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sr-Latn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sr-Latn-R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Latn-RS" sz="280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sr-Latn-R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Linijska brzina bilo koje tačke rotirajućeg krutog tela jednaka je proizvodu ugaone brzine i rastojanja te tačke od ose rotacije.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sr-Latn-RS" sz="2800" dirty="0">
                  <a:solidFill>
                    <a:schemeClr val="accent6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 Veza između pređenog puta i opisanog ugla</a:t>
                </a:r>
                <a:r>
                  <a:rPr lang="sr-Latn-RS" sz="2800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sr-Latn-R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m:rPr>
                          <m:sty m:val="p"/>
                        </m:rPr>
                        <a:rPr lang="el-G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sr-Latn-R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Latn-RS" sz="280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sr-Latn-R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Put koji pređe proizvoljna tačka rotirajućeg krutog tela jednak je proizvodu opisanog ugla i rastojanja te tačke od ose rotacije.  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sr-Latn-RS" sz="28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Veza između tangencijalnog ubrzanja i ugaonog ubrzanja</a:t>
                </a:r>
                <a:r>
                  <a:rPr lang="sr-Latn-RS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sr-Latn-RS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sr-Latn-R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l-G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sr-Latn-R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Latn-RS" sz="280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sr-Latn-R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Tangencijalno ubrzanje proizvoljne tačke rotirajućeg krutog tela jednako je proizvodu ugaonog ubrzanja i rastojanja te tačke od ose rotacije.  </a:t>
                </a:r>
              </a:p>
              <a:p>
                <a:endParaRPr lang="sr-Latn-RS" sz="2800" dirty="0"/>
              </a:p>
              <a:p>
                <a:endParaRPr lang="sr-Latn-RS" sz="28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sr-Latn-RS" sz="2800" dirty="0"/>
              </a:p>
              <a:p>
                <a:pPr algn="ctr"/>
                <a:endParaRPr lang="sr-Latn-RS" sz="28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884B56-8DBE-44F9-8E0F-65528EF06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4" y="237268"/>
                <a:ext cx="10364451" cy="8556188"/>
              </a:xfrm>
              <a:prstGeom prst="rect">
                <a:avLst/>
              </a:prstGeom>
              <a:blipFill>
                <a:blip r:embed="rId2"/>
                <a:stretch>
                  <a:fillRect l="-1059" t="-784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53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8546925-CAA4-4E2B-8BD4-131082699584}"/>
                  </a:ext>
                </a:extLst>
              </p:cNvPr>
              <p:cNvSpPr/>
              <p:nvPr/>
            </p:nvSpPr>
            <p:spPr>
              <a:xfrm>
                <a:off x="913774" y="1047273"/>
                <a:ext cx="10364451" cy="3489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r-Latn-RS" sz="2800" b="1" dirty="0">
                    <a:solidFill>
                      <a:schemeClr val="tx2"/>
                    </a:solidFill>
                  </a:rPr>
                  <a:t>Napomena: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sr-Latn-R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Normalno ubrzanje proizvoljne tačke rotirajućeg krutog tela jednako je proizvodu kvadrata trenutne ugaone brzine i rastojanja te tačke od ose rotacije.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sr-Latn-R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sr-Latn-R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1" i="1">
                          <a:latin typeface="Cambria Math" panose="02040503050406030204" pitchFamily="18" charset="0"/>
                        </a:rPr>
                        <m:t>𝒓</m:t>
                      </m:r>
                      <m:sSup>
                        <m:sSupPr>
                          <m:ctrlPr>
                            <a:rPr lang="sr-Latn-R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sr-Latn-R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sr-Latn-R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Latn-RS" sz="280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sr-Latn-RS" sz="28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endParaRPr lang="sr-Latn-RS" sz="28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8546925-CAA4-4E2B-8BD4-131082699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4" y="1047273"/>
                <a:ext cx="10364451" cy="3489545"/>
              </a:xfrm>
              <a:prstGeom prst="rect">
                <a:avLst/>
              </a:prstGeom>
              <a:blipFill>
                <a:blip r:embed="rId2"/>
                <a:stretch>
                  <a:fillRect l="-1235" t="-1923" r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8B6286D-4FE3-4A0D-B02E-DBDE015C5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76" t="7721" r="13179" b="14422"/>
          <a:stretch/>
        </p:blipFill>
        <p:spPr>
          <a:xfrm>
            <a:off x="4346509" y="3341161"/>
            <a:ext cx="3498981" cy="3470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82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E2CC-7FD2-465F-90CF-B5C2C619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51986"/>
            <a:ext cx="10364451" cy="1596177"/>
          </a:xfrm>
        </p:spPr>
        <p:txBody>
          <a:bodyPr>
            <a:normAutofit/>
          </a:bodyPr>
          <a:lstStyle/>
          <a:p>
            <a:r>
              <a:rPr lang="sr-Latn-R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Ravnomerno rotaciono kretanje</a:t>
            </a:r>
            <a:br>
              <a:rPr lang="sr-Latn-R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195BF7-DDEF-494B-A2BD-DF5F0579D31F}"/>
                  </a:ext>
                </a:extLst>
              </p:cNvPr>
              <p:cNvSpPr txBox="1"/>
              <p:nvPr/>
            </p:nvSpPr>
            <p:spPr>
              <a:xfrm>
                <a:off x="913774" y="950074"/>
                <a:ext cx="10364451" cy="5638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Ravnomerno rotaciono kretanje </a:t>
                </a:r>
                <a:r>
                  <a:rPr lang="sr-Latn-RS" sz="2800" dirty="0"/>
                  <a:t>– tokom rotacije krutog tela trenutna ugaona brzina ima konstantnu vrednost, tj. to je kretanje pri kom telo u jednakim vremenskim intervalima opisuje jednake uglove.</a:t>
                </a:r>
              </a:p>
              <a:p>
                <a:endParaRPr lang="sr-Latn-RS" sz="28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sr-Latn-RS" sz="2800" dirty="0"/>
                  <a:t>Ugao koji telo opiše u toku vremenskog intervala </a:t>
                </a:r>
                <a14:m>
                  <m:oMath xmlns:m="http://schemas.openxmlformats.org/officeDocument/2006/math">
                    <m:r>
                      <a:rPr lang="sr-Latn-R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sr-Latn-R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sr-Latn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sr-Latn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𝒔𝒓</m:t>
                          </m:r>
                        </m:sub>
                      </m:sSub>
                      <m:r>
                        <a:rPr lang="sr-Latn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sr-Latn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sr-Latn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Latn-RS" sz="2800" b="1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sr-Latn-RS" sz="2800" dirty="0"/>
                  <a:t>Kod ravnomernog rotacionog kretanja krutog tela veza između ugaone brzine i perioda rotacije (frekvencije) data je izrazom: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sr-Latn-R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sr-Latn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sr-Latn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sr-Latn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sr-Latn-R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sr-Latn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sr-Latn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Latn-RS" sz="2800" b="1" dirty="0">
                  <a:ea typeface="Cambria Math" panose="02040503050406030204" pitchFamily="18" charset="0"/>
                </a:endParaRPr>
              </a:p>
              <a:p>
                <a:r>
                  <a:rPr lang="sr-Latn-RS" sz="2800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Gde su:</a:t>
                </a:r>
              </a:p>
              <a:p>
                <a14:m>
                  <m:oMath xmlns:m="http://schemas.openxmlformats.org/officeDocument/2006/math">
                    <m:r>
                      <a:rPr lang="sr-Latn-R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sr-Latn-RS" sz="2800" dirty="0">
                    <a:ea typeface="Cambria Math" panose="02040503050406030204" pitchFamily="18" charset="0"/>
                  </a:rPr>
                  <a:t> – period rotacionog kretanja (vreme za koje telo opiše pun krug),</a:t>
                </a:r>
              </a:p>
              <a:p>
                <a14:m>
                  <m:oMath xmlns:m="http://schemas.openxmlformats.org/officeDocument/2006/math"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sr-Latn-RS" sz="2800" dirty="0"/>
                  <a:t> – frekvencija rotacionog kretanja (broj rotacija u jednoj sekundi).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195BF7-DDEF-494B-A2BD-DF5F0579D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4" y="950074"/>
                <a:ext cx="10364451" cy="5638723"/>
              </a:xfrm>
              <a:prstGeom prst="rect">
                <a:avLst/>
              </a:prstGeom>
              <a:blipFill>
                <a:blip r:embed="rId2"/>
                <a:stretch>
                  <a:fillRect l="-1235" t="-1189" r="-1882" b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08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AC78A-BFF0-4EDC-BB19-57066A17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sr-Latn-RS" b="1" dirty="0">
                <a:solidFill>
                  <a:srgbClr val="FF0000"/>
                </a:solidFill>
                <a:latin typeface="Algerian" panose="04020705040A02060702" pitchFamily="82" charset="0"/>
              </a:rPr>
              <a:t>Ravnomerno promenljivo rotaciono kretanje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0A8E05-8B78-4971-AD3E-43DADBE497F3}"/>
                  </a:ext>
                </a:extLst>
              </p:cNvPr>
              <p:cNvSpPr txBox="1"/>
              <p:nvPr/>
            </p:nvSpPr>
            <p:spPr>
              <a:xfrm>
                <a:off x="913773" y="1376265"/>
                <a:ext cx="10364451" cy="6009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b="1" dirty="0"/>
                  <a:t>Promenljivo </a:t>
                </a:r>
                <a:r>
                  <a:rPr lang="en-US" sz="2800" b="1" dirty="0" err="1"/>
                  <a:t>rotaciono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kretanje</a:t>
                </a:r>
                <a:r>
                  <a:rPr lang="en-US" sz="2800" b="1" dirty="0"/>
                  <a:t> </a:t>
                </a:r>
                <a:r>
                  <a:rPr lang="en-US" sz="2800" dirty="0"/>
                  <a:t>– </a:t>
                </a:r>
                <a:r>
                  <a:rPr lang="en-US" sz="2800" dirty="0" err="1"/>
                  <a:t>tokom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rotacije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krutog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tela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vrednost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trenutne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ugaone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brzine</a:t>
                </a:r>
                <a:r>
                  <a:rPr lang="en-US" sz="2800" dirty="0"/>
                  <a:t> se </a:t>
                </a:r>
                <a:r>
                  <a:rPr lang="en-US" sz="2800" dirty="0" err="1"/>
                  <a:t>menja</a:t>
                </a:r>
                <a:r>
                  <a:rPr lang="sr-Latn-RS" sz="2800" dirty="0"/>
                  <a:t>, tj. to je rotaciono kretanje sa konstantnim ugaonim ubrzanjem</a:t>
                </a:r>
                <a:r>
                  <a:rPr lang="en-US" sz="2800" dirty="0"/>
                  <a:t>.</a:t>
                </a:r>
                <a:endParaRPr lang="sr-Latn-RS" sz="28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sr-Latn-RS" sz="2800" dirty="0"/>
                  <a:t>Zavisnosti ugaone brzine od vremena i opisanog ugla od vremena date su izrazom: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sr-Latn-R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sr-Latn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R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sr-Latn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sr-Latn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sr-Latn-R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sr-Latn-R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sr-Latn-R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sr-Latn-RS" sz="2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Latn-R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sr-Latn-R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sr-Latn-R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sSup>
                          <m:sSupPr>
                            <m:ctrlPr>
                              <a:rPr lang="sr-Latn-R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sr-Latn-R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sr-Latn-R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Latn-RS" sz="2400" dirty="0"/>
                  <a:t>.</a:t>
                </a:r>
                <a:endParaRPr lang="en-US" sz="2400" dirty="0"/>
              </a:p>
              <a:p>
                <a:r>
                  <a:rPr lang="sr-Latn-RS" sz="2400" b="1" dirty="0">
                    <a:solidFill>
                      <a:schemeClr val="tx2"/>
                    </a:solidFill>
                  </a:rPr>
                  <a:t>Gde su: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sr-Latn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Latn-R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sr-Latn-RS" sz="2400" dirty="0"/>
                  <a:t>– ugaona brzina u početnom trenutku,</a:t>
                </a:r>
              </a:p>
              <a:p>
                <a14:m>
                  <m:oMath xmlns:m="http://schemas.openxmlformats.org/officeDocument/2006/math">
                    <m:r>
                      <a:rPr lang="sr-Latn-R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sr-Latn-RS" sz="2400" dirty="0"/>
                  <a:t> – ugaono ubrzanje,</a:t>
                </a:r>
              </a:p>
              <a:p>
                <a:r>
                  <a:rPr lang="sr-Latn-RS" sz="2400" dirty="0"/>
                  <a:t>(+) – za ravnomerno ubrzano rotaciono kretanje,</a:t>
                </a:r>
              </a:p>
              <a:p>
                <a:r>
                  <a:rPr lang="sr-Latn-RS" sz="2400" dirty="0"/>
                  <a:t>(–) – za ravnomerno usporeno rotaciono kretanje.</a:t>
                </a:r>
                <a:endParaRPr lang="en-US" sz="2400" dirty="0"/>
              </a:p>
              <a:p>
                <a:endParaRPr lang="sr-Latn-RS" sz="2400" dirty="0"/>
              </a:p>
              <a:p>
                <a:endParaRPr lang="sr-Latn-R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0A8E05-8B78-4971-AD3E-43DADBE49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3" y="1376265"/>
                <a:ext cx="10364451" cy="6009146"/>
              </a:xfrm>
              <a:prstGeom prst="rect">
                <a:avLst/>
              </a:prstGeom>
              <a:blipFill>
                <a:blip r:embed="rId2"/>
                <a:stretch>
                  <a:fillRect l="-1059" t="-1116" r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024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754E6A-968A-45B6-8171-358D0D3B3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7811FF-CEC1-485C-B47A-770850A00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9A3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126FA-EAA8-4204-AA31-8C836625B8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620" r="1" b="1426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2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D6EF89-A14C-40D2-B957-31FB97A83D1E}"/>
                  </a:ext>
                </a:extLst>
              </p:cNvPr>
              <p:cNvSpPr txBox="1"/>
              <p:nvPr/>
            </p:nvSpPr>
            <p:spPr>
              <a:xfrm>
                <a:off x="811138" y="811121"/>
                <a:ext cx="10364451" cy="6411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Intenzitet tangencijalnog ubrzanja: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sr-Latn-RS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sr-Latn-R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r-Latn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sr-Latn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r-Latn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sr-Latn-R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sr-Latn-R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sr-Latn-R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sr-Latn-RS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sr-Latn-R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sr-Latn-R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sr-Latn-RS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sr-Latn-R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1" i="1" smtClean="0">
                          <a:latin typeface="Cambria Math" panose="02040503050406030204" pitchFamily="18" charset="0"/>
                        </a:rPr>
                        <m:t>𝒄𝒐𝒏𝒔𝒕</m:t>
                      </m:r>
                      <m:r>
                        <a:rPr lang="sr-Latn-RS" sz="28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Latn-RS" sz="2800" b="1" dirty="0"/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Intenzitet normalnog ubrzanja:</a:t>
                </a:r>
              </a:p>
              <a:p>
                <a:pPr algn="ctr"/>
                <a:r>
                  <a:rPr lang="sr-Latn-R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sr-Latn-RS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sr-Latn-R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sr-Latn-R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sr-Latn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den>
                    </m:f>
                    <m:r>
                      <a:rPr lang="sr-Latn-R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sr-Latn-RS" sz="2800" b="1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Ukupno ubrzanje </a:t>
                </a:r>
                <a:r>
                  <a:rPr lang="sr-Latn-RS" sz="2800" dirty="0"/>
                  <a:t>–</a:t>
                </a:r>
                <a:r>
                  <a:rPr lang="sr-Latn-RS" sz="2800" b="1" dirty="0"/>
                  <a:t> </a:t>
                </a:r>
                <a:r>
                  <a:rPr lang="sr-Latn-RS" sz="2800" dirty="0"/>
                  <a:t>vektor koji predstavlja zbir normalnog i tangencijalnog ubrzanja.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sr-Latn-RS" sz="2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sr-Latn-R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R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sr-Latn-RS" sz="2800" b="1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r-Latn-R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sr-Latn-R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R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sr-Latn-RS" sz="2800" b="1" dirty="0"/>
                  <a:t>.</a:t>
                </a:r>
              </a:p>
              <a:p>
                <a:pPr marL="514350" indent="-514350">
                  <a:buFont typeface="Wingdings" panose="05000000000000000000" pitchFamily="2" charset="2"/>
                  <a:buChar char="Ø"/>
                </a:pPr>
                <a:r>
                  <a:rPr lang="pl-PL" sz="2800" b="1" dirty="0"/>
                  <a:t>Intenzitet ubrzanja</a:t>
                </a:r>
                <a:r>
                  <a:rPr lang="pl-PL" sz="2800" dirty="0"/>
                  <a:t> se može odrediti korišćenjem Pitagorine teoreme: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sr-Latn-RS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sr-Latn-RS" sz="2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RS" sz="2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sr-Latn-R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sr-Latn-R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2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sr-Latn-RS" sz="2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  <m:sup>
                            <m:r>
                              <a:rPr lang="sr-Latn-R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sr-Latn-R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sr-Latn-R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2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sr-Latn-RS" sz="2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  <m:sup>
                            <m:r>
                              <a:rPr lang="sr-Latn-R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sr-Latn-RS" sz="28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RS" sz="2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RS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sr-Latn-R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sr-Latn-R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RS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sr-Latn-RS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sr-Latn-R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sSup>
                          <m:sSupPr>
                            <m:ctrlPr>
                              <a:rPr lang="sr-Latn-R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sr-Latn-R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sr-Latn-R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sr-Latn-R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2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sr-Latn-RS" sz="2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  <m:sup>
                            <m:r>
                              <a:rPr lang="sr-Latn-R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pl-PL" sz="2800" b="1" dirty="0"/>
                  <a:t>.</a:t>
                </a:r>
              </a:p>
              <a:p>
                <a:pPr marL="457200" indent="-457200" algn="ctr">
                  <a:buFont typeface="Wingdings" panose="05000000000000000000" pitchFamily="2" charset="2"/>
                  <a:buChar char="Ø"/>
                </a:pPr>
                <a:endParaRPr lang="sr-Latn-RS" sz="2800" b="1" dirty="0"/>
              </a:p>
              <a:p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D6EF89-A14C-40D2-B957-31FB97A83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38" y="811121"/>
                <a:ext cx="10364451" cy="6411692"/>
              </a:xfrm>
              <a:prstGeom prst="rect">
                <a:avLst/>
              </a:prstGeom>
              <a:blipFill>
                <a:blip r:embed="rId2"/>
                <a:stretch>
                  <a:fillRect l="-1000" t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93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62910A-4943-46C3-8220-05204B8555D8}"/>
                  </a:ext>
                </a:extLst>
              </p:cNvPr>
              <p:cNvSpPr txBox="1"/>
              <p:nvPr/>
            </p:nvSpPr>
            <p:spPr>
              <a:xfrm>
                <a:off x="913774" y="858416"/>
                <a:ext cx="10364451" cy="5793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 Ravnomerno ubrzano kružno kretanje </a:t>
                </a:r>
                <a:r>
                  <a:rPr lang="sr-Latn-RS" sz="2800" dirty="0"/>
                  <a:t>– smer brzine i smer tangencijalnog ubrzanja se poklapaju, i tokom kretanja rastu i brzina kretanja i intenzitet ukupnog ubrzanja.</a:t>
                </a:r>
              </a:p>
              <a:p>
                <a:endParaRPr lang="sr-Latn-RS" sz="28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sr-Latn-RS" sz="2800" dirty="0"/>
                  <a:t>Ako je početna brzina materijalne tačke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RS" sz="2800" dirty="0"/>
                  <a:t>, onda </a:t>
                </a:r>
                <a:r>
                  <a:rPr lang="sr-Latn-RS" sz="2800" b="1" dirty="0"/>
                  <a:t>brzina </a:t>
                </a:r>
                <a14:m>
                  <m:oMath xmlns:m="http://schemas.openxmlformats.org/officeDocument/2006/math">
                    <m:r>
                      <a:rPr lang="sr-Latn-RS" sz="2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sr-Latn-RS" sz="2800" b="1" dirty="0"/>
                  <a:t> </a:t>
                </a:r>
                <a:r>
                  <a:rPr lang="sr-Latn-RS" sz="2800" dirty="0"/>
                  <a:t>materijalne tačke u trenutku </a:t>
                </a:r>
                <a14:m>
                  <m:oMath xmlns:m="http://schemas.openxmlformats.org/officeDocument/2006/math"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Latn-RS" sz="2800" dirty="0"/>
                  <a:t> iznosi: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sr-Latn-RS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sr-Latn-R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Latn-RS" sz="28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r-Latn-R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sr-Latn-RS" sz="28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sr-Latn-RS" sz="2800" b="1" dirty="0"/>
                  <a:t>.</a:t>
                </a:r>
              </a:p>
              <a:p>
                <a:pPr algn="ctr"/>
                <a:endParaRPr lang="sr-Latn-RS" sz="2800" b="1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sr-Latn-RS" sz="2800" b="1" dirty="0"/>
                  <a:t>Put </a:t>
                </a:r>
                <a:r>
                  <a:rPr lang="sr-Latn-RS" sz="2800" dirty="0"/>
                  <a:t>koji materijalna tačka pređe za vreme </a:t>
                </a:r>
                <a14:m>
                  <m:oMath xmlns:m="http://schemas.openxmlformats.org/officeDocument/2006/math">
                    <m:r>
                      <a:rPr lang="sr-Latn-RS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Latn-RS" sz="2800" dirty="0"/>
                  <a:t> iznosi:</a:t>
                </a:r>
              </a:p>
              <a:p>
                <a:pPr algn="ctr"/>
                <a:r>
                  <a:rPr lang="sr-Latn-RS" sz="2800" dirty="0"/>
                  <a:t> </a:t>
                </a:r>
                <a14:m>
                  <m:oMath xmlns:m="http://schemas.openxmlformats.org/officeDocument/2006/math">
                    <m:r>
                      <a:rPr lang="sr-Latn-RS" sz="28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sr-Latn-RS" sz="2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Latn-RS" sz="28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sr-Latn-R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Latn-R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sr-Latn-R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sSup>
                          <m:sSupPr>
                            <m:ctrlPr>
                              <a:rPr lang="sr-Latn-R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2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sr-Latn-R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sr-Latn-R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Latn-RS" sz="2800" b="1" dirty="0"/>
                  <a:t>.</a:t>
                </a:r>
                <a:endParaRPr lang="en-US" sz="2800" b="1" dirty="0"/>
              </a:p>
              <a:p>
                <a:pPr algn="ctr"/>
                <a:endParaRPr lang="sr-Latn-RS" sz="2800" b="1" dirty="0"/>
              </a:p>
              <a:p>
                <a:pPr algn="ctr"/>
                <a:endParaRPr lang="sr-Latn-RS" sz="2800" b="1" dirty="0"/>
              </a:p>
              <a:p>
                <a:pPr algn="ctr"/>
                <a:r>
                  <a:rPr lang="sr-Latn-RS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62910A-4943-46C3-8220-05204B85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4" y="858416"/>
                <a:ext cx="10364451" cy="5793702"/>
              </a:xfrm>
              <a:prstGeom prst="rect">
                <a:avLst/>
              </a:prstGeom>
              <a:blipFill>
                <a:blip r:embed="rId2"/>
                <a:stretch>
                  <a:fillRect l="-1059" t="-1158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55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C889A8-4984-4E7C-99D6-0B6D95571797}"/>
                  </a:ext>
                </a:extLst>
              </p:cNvPr>
              <p:cNvSpPr txBox="1"/>
              <p:nvPr/>
            </p:nvSpPr>
            <p:spPr>
              <a:xfrm>
                <a:off x="913774" y="979714"/>
                <a:ext cx="10364451" cy="5793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 Ravnomerno usporeno kružno kretanje </a:t>
                </a:r>
                <a:r>
                  <a:rPr lang="sr-Latn-RS" sz="2800" dirty="0"/>
                  <a:t>– brzina i tangencijalno ubrzanje imaju suprotne smerove, i tokom kretanja smanjuju se i brzina kretanja i intenzitet ukupnog ubrzanja.</a:t>
                </a:r>
              </a:p>
              <a:p>
                <a:endParaRPr lang="sr-Latn-RS" sz="28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sr-Latn-RS" sz="2800" dirty="0"/>
                  <a:t>Ako je početna brzina materijalne tačke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RS" sz="2800" dirty="0"/>
                  <a:t>, onda </a:t>
                </a:r>
                <a:r>
                  <a:rPr lang="sr-Latn-RS" sz="2800" b="1" dirty="0"/>
                  <a:t>brzina </a:t>
                </a:r>
                <a14:m>
                  <m:oMath xmlns:m="http://schemas.openxmlformats.org/officeDocument/2006/math">
                    <m:r>
                      <a:rPr lang="sr-Latn-RS" sz="2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sr-Latn-RS" sz="2800" b="1" dirty="0"/>
                  <a:t> </a:t>
                </a:r>
                <a:r>
                  <a:rPr lang="sr-Latn-RS" sz="2800" dirty="0"/>
                  <a:t>materijalne tačke u trenutku </a:t>
                </a:r>
                <a14:m>
                  <m:oMath xmlns:m="http://schemas.openxmlformats.org/officeDocument/2006/math"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Latn-RS" sz="2800" dirty="0"/>
                  <a:t> iznosi: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sr-Latn-RS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sr-Latn-R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Latn-RS" sz="28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sr-Latn-R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sr-Latn-RS" sz="28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sr-Latn-RS" sz="2800" b="1" dirty="0"/>
                  <a:t>.</a:t>
                </a:r>
              </a:p>
              <a:p>
                <a:pPr algn="ctr"/>
                <a:endParaRPr lang="sr-Latn-RS" sz="2800" b="1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sr-Latn-RS" sz="2800" b="1" dirty="0"/>
                  <a:t>Put </a:t>
                </a:r>
                <a:r>
                  <a:rPr lang="sr-Latn-RS" sz="2800" dirty="0"/>
                  <a:t>koji materijalna tačka pređe za vreme </a:t>
                </a:r>
                <a14:m>
                  <m:oMath xmlns:m="http://schemas.openxmlformats.org/officeDocument/2006/math">
                    <m:r>
                      <a:rPr lang="sr-Latn-RS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Latn-RS" sz="2800" dirty="0"/>
                  <a:t> iznosi:</a:t>
                </a:r>
              </a:p>
              <a:p>
                <a:pPr algn="ctr"/>
                <a:r>
                  <a:rPr lang="sr-Latn-RS" sz="2800" dirty="0"/>
                  <a:t> </a:t>
                </a:r>
                <a14:m>
                  <m:oMath xmlns:m="http://schemas.openxmlformats.org/officeDocument/2006/math">
                    <m:r>
                      <a:rPr lang="sr-Latn-RS" sz="28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sr-Latn-RS" sz="2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Latn-RS" sz="28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sr-Latn-R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Latn-R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sr-Latn-R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sSup>
                          <m:sSupPr>
                            <m:ctrlPr>
                              <a:rPr lang="sr-Latn-R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2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sr-Latn-R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sr-Latn-R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Latn-RS" sz="2800" b="1" dirty="0"/>
                  <a:t>.</a:t>
                </a:r>
                <a:endParaRPr lang="en-US" sz="2800" b="1" dirty="0"/>
              </a:p>
              <a:p>
                <a:pPr algn="ctr"/>
                <a:endParaRPr lang="sr-Latn-RS" sz="2800" b="1" dirty="0"/>
              </a:p>
              <a:p>
                <a:pPr algn="ctr"/>
                <a:endParaRPr lang="sr-Latn-RS" sz="2800" b="1" dirty="0"/>
              </a:p>
              <a:p>
                <a:pPr algn="ctr"/>
                <a:r>
                  <a:rPr lang="sr-Latn-RS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C889A8-4984-4E7C-99D6-0B6D95571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4" y="979714"/>
                <a:ext cx="10364451" cy="5793702"/>
              </a:xfrm>
              <a:prstGeom prst="rect">
                <a:avLst/>
              </a:prstGeom>
              <a:blipFill>
                <a:blip r:embed="rId2"/>
                <a:stretch>
                  <a:fillRect l="-1059"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65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6EF7-F95A-495D-A79C-789D17797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2214694"/>
          </a:xfrm>
        </p:spPr>
        <p:txBody>
          <a:bodyPr/>
          <a:lstStyle/>
          <a:p>
            <a:r>
              <a:rPr lang="sr-Latn-RS" b="1" dirty="0">
                <a:solidFill>
                  <a:srgbClr val="FF0000"/>
                </a:solidFill>
                <a:latin typeface="Algerian" panose="04020705040A02060702" pitchFamily="82" charset="0"/>
              </a:rPr>
              <a:t>Kruto telo</a:t>
            </a:r>
            <a:endParaRPr lang="en-US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37943-56F5-479C-B8E2-222E01D91112}"/>
              </a:ext>
            </a:extLst>
          </p:cNvPr>
          <p:cNvSpPr txBox="1"/>
          <p:nvPr/>
        </p:nvSpPr>
        <p:spPr>
          <a:xfrm>
            <a:off x="913774" y="1604865"/>
            <a:ext cx="103644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/>
              <a:t>Kruto telo</a:t>
            </a:r>
            <a:r>
              <a:rPr lang="sr-Latn-RS" sz="2800" dirty="0"/>
              <a:t> – </a:t>
            </a:r>
            <a:r>
              <a:rPr lang="en-US" sz="2800" dirty="0" err="1"/>
              <a:t>telo</a:t>
            </a:r>
            <a:r>
              <a:rPr lang="en-US" sz="2800" dirty="0"/>
              <a:t> </a:t>
            </a:r>
            <a:r>
              <a:rPr lang="en-US" sz="2800" dirty="0" err="1"/>
              <a:t>koje</a:t>
            </a:r>
            <a:r>
              <a:rPr lang="en-US" sz="2800" dirty="0"/>
              <a:t> ne </a:t>
            </a:r>
            <a:r>
              <a:rPr lang="en-US" sz="2800" dirty="0" err="1"/>
              <a:t>menja</a:t>
            </a:r>
            <a:r>
              <a:rPr lang="en-US" sz="2800" dirty="0"/>
              <a:t> </a:t>
            </a:r>
            <a:r>
              <a:rPr lang="en-US" sz="2800" dirty="0" err="1"/>
              <a:t>oblik</a:t>
            </a:r>
            <a:r>
              <a:rPr lang="en-US" sz="2800" dirty="0"/>
              <a:t> </a:t>
            </a:r>
            <a:r>
              <a:rPr lang="sr-Latn-RS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zapreminu</a:t>
            </a:r>
            <a:r>
              <a:rPr lang="sr-Latn-RS" sz="2800" dirty="0"/>
              <a:t> pod dejstvom drugih tela (sile), a rastojanje između bilo koje dve tačke tog tela ostaje konstantno tokom kretanja.</a:t>
            </a:r>
          </a:p>
          <a:p>
            <a:endParaRPr lang="sr-Latn-R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r-Latn-RS" sz="2800" b="1" dirty="0"/>
              <a:t>Kruto telo </a:t>
            </a:r>
            <a:r>
              <a:rPr lang="sr-Latn-RS" sz="2800" dirty="0"/>
              <a:t>– predstavlja apsolutno čvrsto telo.</a:t>
            </a:r>
          </a:p>
          <a:p>
            <a:endParaRPr lang="sr-Latn-RS" sz="2800" dirty="0"/>
          </a:p>
          <a:p>
            <a:r>
              <a:rPr lang="sr-Latn-RS" sz="2800" dirty="0"/>
              <a:t>Po načinu kretanja pojedinih tačaka krutog tela kretanje se može podeliti na: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sz="2800" b="1" dirty="0"/>
              <a:t>Translatorno kretanje.</a:t>
            </a:r>
            <a:endParaRPr lang="sr-Latn-R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sz="2800" b="1" dirty="0"/>
              <a:t>Rotaciono kretanje.</a:t>
            </a:r>
            <a:endParaRPr lang="sr-Latn-R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Latn-RS" sz="3200" b="1" dirty="0"/>
          </a:p>
        </p:txBody>
      </p:sp>
    </p:spTree>
    <p:extLst>
      <p:ext uri="{BB962C8B-B14F-4D97-AF65-F5344CB8AC3E}">
        <p14:creationId xmlns:p14="http://schemas.microsoft.com/office/powerpoint/2010/main" val="3107742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41920B-C2F2-4211-A034-81EFA711ACF5}"/>
              </a:ext>
            </a:extLst>
          </p:cNvPr>
          <p:cNvSpPr/>
          <p:nvPr/>
        </p:nvSpPr>
        <p:spPr>
          <a:xfrm>
            <a:off x="913774" y="979714"/>
            <a:ext cx="103644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sz="2800" b="1" dirty="0"/>
              <a:t>Translatorno kretanje </a:t>
            </a:r>
            <a:r>
              <a:rPr lang="sr-Latn-RS" sz="2800" dirty="0"/>
              <a:t>– sve tačke krutog tela kreću se na isti način, a svaka prava koja spaja dve proizvoljne tačke krutog tela pri kretanju ostaje paralelna samoj sebi.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sz="2800" b="1" dirty="0"/>
              <a:t>Rotaciono kretanje</a:t>
            </a:r>
            <a:r>
              <a:rPr lang="sr-Latn-RS" sz="2800" dirty="0"/>
              <a:t> – sve tačke krutog tela opisuju kružnice čiji centri pripadaju jednoj pravoj koja je normalna na ravni u kojima leže te kružnice.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r-Latn-RS" sz="2800" b="1" dirty="0"/>
              <a:t>Osa rotacije </a:t>
            </a:r>
            <a:r>
              <a:rPr lang="sr-Latn-RS" sz="2800" dirty="0"/>
              <a:t>– prava kojoj pripadaju centri svih kružnica, pri čemu ona može prolaziti kroz telo, a može se nalaziti i van njega.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E620C9-C916-4575-8806-0E9D1236A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" t="3316" r="2743" b="25413"/>
          <a:stretch/>
        </p:blipFill>
        <p:spPr>
          <a:xfrm>
            <a:off x="6559421" y="4508936"/>
            <a:ext cx="3543146" cy="22610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A picture containing outdoor, table, man&#10;&#10;Description automatically generated">
            <a:extLst>
              <a:ext uri="{FF2B5EF4-FFF2-40B4-BE49-F238E27FC236}">
                <a16:creationId xmlns:a16="http://schemas.microsoft.com/office/drawing/2014/main" id="{943E3C72-A649-4948-BD73-CEA933DF93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9" b="14826"/>
          <a:stretch/>
        </p:blipFill>
        <p:spPr>
          <a:xfrm>
            <a:off x="1896208" y="4589764"/>
            <a:ext cx="3680779" cy="2099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81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F7B11C-804C-427D-8E63-3FB974240503}"/>
                  </a:ext>
                </a:extLst>
              </p:cNvPr>
              <p:cNvSpPr txBox="1"/>
              <p:nvPr/>
            </p:nvSpPr>
            <p:spPr>
              <a:xfrm>
                <a:off x="913774" y="707478"/>
                <a:ext cx="10364451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Linijske kinematičke veličine </a:t>
                </a:r>
                <a:r>
                  <a:rPr lang="sr-Latn-RS" sz="2800" dirty="0"/>
                  <a:t>– fizičke veličine kojima se opisuje kretanje materijalne tačke i translatorno kretanje krutog tela.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sr-Latn-RS" sz="2800" dirty="0"/>
                  <a:t>Linijske kinematičke veličine su: pređeni put (</a:t>
                </a:r>
                <a14:m>
                  <m:oMath xmlns:m="http://schemas.openxmlformats.org/officeDocument/2006/math"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r-Latn-RS" sz="2800" dirty="0"/>
                  <a:t>), pomeraj (</a:t>
                </a:r>
                <a14:m>
                  <m:oMath xmlns:m="http://schemas.openxmlformats.org/officeDocument/2006/math">
                    <m:r>
                      <a:rPr lang="sr-Latn-R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sr-Latn-R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sr-Latn-RS" sz="2800" dirty="0"/>
                  <a:t>), brzina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sr-Latn-R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sr-Latn-RS" sz="2800" dirty="0"/>
                  <a:t>), ubrzanje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sr-Latn-R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sr-Latn-RS" sz="2800" dirty="0"/>
                  <a:t>).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sr-Latn-RS" sz="28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sr-Latn-RS" sz="28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Ugaone kinematičke veličine </a:t>
                </a:r>
                <a:r>
                  <a:rPr lang="sr-Latn-RS" sz="2800" dirty="0"/>
                  <a:t>– fizičke veličine kojima se opisuje rotaciono kretanje.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sr-Latn-RS" sz="2800" dirty="0"/>
                  <a:t>Ugaone kinematičke veličine su: opisani ugao, ugaoni pomeraj, ugaona brzina, ugaono ubrzanje.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sr-Latn-R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F7B11C-804C-427D-8E63-3FB974240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4" y="707478"/>
                <a:ext cx="10364451" cy="4832092"/>
              </a:xfrm>
              <a:prstGeom prst="rect">
                <a:avLst/>
              </a:prstGeom>
              <a:blipFill>
                <a:blip r:embed="rId2"/>
                <a:stretch>
                  <a:fillRect l="-1059" t="-1261" r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65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BD84EF-DECB-4256-A1A3-0BA12C7BA36B}"/>
                  </a:ext>
                </a:extLst>
              </p:cNvPr>
              <p:cNvSpPr/>
              <p:nvPr/>
            </p:nvSpPr>
            <p:spPr>
              <a:xfrm>
                <a:off x="913774" y="161740"/>
                <a:ext cx="10364451" cy="6981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Ugaoni pomeraj tela koje rotira (</a:t>
                </a:r>
                <a14:m>
                  <m:oMath xmlns:m="http://schemas.openxmlformats.org/officeDocument/2006/math">
                    <m:r>
                      <a:rPr lang="sr-Latn-R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sr-Latn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sr-Latn-RS" sz="2800" b="1" dirty="0"/>
                  <a:t>) </a:t>
                </a:r>
                <a:r>
                  <a:rPr lang="sr-Latn-RS" sz="2800" dirty="0"/>
                  <a:t>– ugao koji zaklapaju radijus vektori početnog i krajnjeg položaja bilo koje njegove tačke van ose rotacije. </a:t>
                </a:r>
              </a:p>
              <a:p>
                <a:r>
                  <a:rPr lang="sr-Latn-RS" sz="2400" b="1" dirty="0">
                    <a:solidFill>
                      <a:schemeClr val="tx2"/>
                    </a:solidFill>
                  </a:rPr>
                  <a:t>Napomena: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Latn-RS" sz="2400" dirty="0"/>
                  <a:t>Ugaoni pomeraj isti je za sve tačke rotirajućeg krutog tela.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Latn-RS" sz="2400" dirty="0"/>
                  <a:t>Da bi rotacija tela bila potpuno definisana nije dovoljno poznavati samo intenzitet ugaonog pomeraja, već se mora poznavati i položaj ose rotacije u prostoru i smer rotacije tela, pa se iz tog razloga ugaoni pomeraj predstavlja kao vektorska veličina.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Ugaoni pomeraj (</a:t>
                </a:r>
                <a14:m>
                  <m:oMath xmlns:m="http://schemas.openxmlformats.org/officeDocument/2006/math">
                    <m:r>
                      <a:rPr lang="sr-Latn-R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sr-Latn-R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sr-Latn-RS" sz="2800" b="1" dirty="0"/>
                  <a:t>) </a:t>
                </a:r>
                <a:r>
                  <a:rPr lang="sr-Latn-RS" sz="2800" dirty="0"/>
                  <a:t>– vektorska veličina čiji se</a:t>
                </a:r>
              </a:p>
              <a:p>
                <a:r>
                  <a:rPr lang="sr-Latn-RS" sz="2800" dirty="0"/>
                  <a:t>pravac poklapa sa osom rotacije, a smer se određuje </a:t>
                </a:r>
              </a:p>
              <a:p>
                <a:r>
                  <a:rPr lang="sr-Latn-RS" sz="2800" dirty="0"/>
                  <a:t>pravilom desne ruke.</a:t>
                </a:r>
                <a:r>
                  <a:rPr lang="sr-Latn-RS" sz="2800" b="1" dirty="0"/>
                  <a:t> </a:t>
                </a:r>
              </a:p>
              <a:p>
                <a:r>
                  <a:rPr lang="sr-Latn-RS" sz="2400" b="1" dirty="0">
                    <a:solidFill>
                      <a:schemeClr val="tx2"/>
                    </a:solidFill>
                  </a:rPr>
                  <a:t> Pravilo desne ruke</a:t>
                </a:r>
                <a:r>
                  <a:rPr lang="sr-Latn-RS" sz="2800" b="1" dirty="0">
                    <a:solidFill>
                      <a:schemeClr val="tx2"/>
                    </a:solidFill>
                  </a:rPr>
                  <a:t>:</a:t>
                </a:r>
              </a:p>
              <a:p>
                <a:r>
                  <a:rPr lang="sr-Latn-RS" sz="2400" b="1" dirty="0"/>
                  <a:t>Ako prsti savijeni oko ose rotacije krutog</a:t>
                </a:r>
              </a:p>
              <a:p>
                <a:r>
                  <a:rPr lang="sr-Latn-RS" sz="2400" b="1" dirty="0"/>
                  <a:t>tela pokazuju smer rotacije, onda ispružen</a:t>
                </a:r>
              </a:p>
              <a:p>
                <a:r>
                  <a:rPr lang="sr-Latn-RS" sz="2400" b="1" dirty="0"/>
                  <a:t>palac pokazuje smer ugaonog pomeraja.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sr-Latn-RS" sz="28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BD84EF-DECB-4256-A1A3-0BA12C7BA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4" y="161740"/>
                <a:ext cx="10364451" cy="6981014"/>
              </a:xfrm>
              <a:prstGeom prst="rect">
                <a:avLst/>
              </a:prstGeom>
              <a:blipFill>
                <a:blip r:embed="rId2"/>
                <a:stretch>
                  <a:fillRect l="-1235" t="-87" r="-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B117E41-9B8B-412E-B2F1-EA19BFA7F2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123" b="20204"/>
          <a:stretch/>
        </p:blipFill>
        <p:spPr>
          <a:xfrm>
            <a:off x="8416213" y="3438525"/>
            <a:ext cx="3421224" cy="3419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1495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2497F6-D8EE-4278-88A0-89D9E527EEA0}"/>
                  </a:ext>
                </a:extLst>
              </p:cNvPr>
              <p:cNvSpPr/>
              <p:nvPr/>
            </p:nvSpPr>
            <p:spPr>
              <a:xfrm>
                <a:off x="913774" y="846367"/>
                <a:ext cx="10364451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Latn-RS" sz="2800" b="1" dirty="0"/>
                  <a:t>Opisani ugao tela koje rotira (</a:t>
                </a:r>
                <a14:m>
                  <m:oMath xmlns:m="http://schemas.openxmlformats.org/officeDocument/2006/math">
                    <m:r>
                      <a:rPr lang="sr-Latn-R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sr-Latn-RS" sz="2800" b="1" dirty="0"/>
                  <a:t>) </a:t>
                </a:r>
                <a:r>
                  <a:rPr lang="sr-Latn-RS" sz="2800" dirty="0"/>
                  <a:t>– ukupan ugao koji opiše radijus vektor bilo koje tačke tog tela van ose rotacije. </a:t>
                </a:r>
              </a:p>
              <a:p>
                <a:r>
                  <a:rPr lang="sr-Latn-RS" sz="2800" b="1" dirty="0">
                    <a:solidFill>
                      <a:schemeClr val="tx2"/>
                    </a:solidFill>
                  </a:rPr>
                  <a:t>Napomena: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Latn-RS" sz="2800" dirty="0"/>
                  <a:t>Opisani ugao i ugaoni pomeraj se razlikuju, jer ugaoni pomeraj pokazuje samo promenu položaja tela koje rotira, dok opisani ugao pokazuje koliko je telo zaista rotiralo u toku određenog vremenskog intervala.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Latn-RS" sz="2800" dirty="0"/>
                  <a:t>Ugaoni pomeraj može biti manji ili jednak opisanom uglu.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sr-Latn-RS" sz="28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sr-Latn-RS" sz="2800" b="1" dirty="0"/>
                  <a:t>Jedinica</a:t>
                </a:r>
                <a:r>
                  <a:rPr lang="sr-Latn-RS" sz="2800" dirty="0"/>
                  <a:t> za ugaoni pomeraj i opisani ugao jeste radijan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RS" sz="2800" b="0" i="0" smtClean="0">
                        <a:latin typeface="Cambria Math" panose="02040503050406030204" pitchFamily="18" charset="0"/>
                      </a:rPr>
                      <m:t>rad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r-Latn-R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2497F6-D8EE-4278-88A0-89D9E527E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4" y="846367"/>
                <a:ext cx="10364451" cy="4401205"/>
              </a:xfrm>
              <a:prstGeom prst="rect">
                <a:avLst/>
              </a:prstGeom>
              <a:blipFill>
                <a:blip r:embed="rId2"/>
                <a:stretch>
                  <a:fillRect l="-1235" t="-1524" r="-235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01464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1242</Words>
  <Application>Microsoft Office PowerPoint</Application>
  <PresentationFormat>Widescreen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Algerian</vt:lpstr>
      <vt:lpstr>Arial</vt:lpstr>
      <vt:lpstr>Calibri</vt:lpstr>
      <vt:lpstr>Cambria Math</vt:lpstr>
      <vt:lpstr>Tw Cen MT</vt:lpstr>
      <vt:lpstr>Wingdings</vt:lpstr>
      <vt:lpstr>Droplet</vt:lpstr>
      <vt:lpstr>Ravnomerno promenljivo kružno kretanje materijalne tačke</vt:lpstr>
      <vt:lpstr>PowerPoint Presentation</vt:lpstr>
      <vt:lpstr>PowerPoint Presentation</vt:lpstr>
      <vt:lpstr>PowerPoint Presentation</vt:lpstr>
      <vt:lpstr>Kruto telo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Ravnomerno rotaciono kretanje </vt:lpstr>
      <vt:lpstr>Ravnomerno promenljivo rotaciono kretanje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Kinematika</dc:title>
  <dc:creator>elektromagnetizam lab</dc:creator>
  <cp:lastModifiedBy>Nenad Stevanovic</cp:lastModifiedBy>
  <cp:revision>1</cp:revision>
  <dcterms:created xsi:type="dcterms:W3CDTF">2020-04-09T19:25:26Z</dcterms:created>
  <dcterms:modified xsi:type="dcterms:W3CDTF">2020-04-10T05:46:52Z</dcterms:modified>
</cp:coreProperties>
</file>